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9" r:id="rId5"/>
    <p:sldId id="260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300" r:id="rId43"/>
    <p:sldId id="299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7" r:id="rId100"/>
    <p:sldId id="356" r:id="rId101"/>
    <p:sldId id="358" r:id="rId10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e Garibay" initials="JG" lastIdx="1" clrIdx="0">
    <p:extLst>
      <p:ext uri="{19B8F6BF-5375-455C-9EA6-DF929625EA0E}">
        <p15:presenceInfo xmlns:p15="http://schemas.microsoft.com/office/powerpoint/2012/main" userId="3b4cc2d9124b649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8E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6764" autoAdjust="0"/>
    <p:restoredTop sz="94660"/>
  </p:normalViewPr>
  <p:slideViewPr>
    <p:cSldViewPr snapToGrid="0">
      <p:cViewPr varScale="1">
        <p:scale>
          <a:sx n="87" d="100"/>
          <a:sy n="87" d="100"/>
        </p:scale>
        <p:origin x="7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1A40EE-AD8C-90DC-5C66-C0832E4A5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63E12F1-69CC-ED4D-F23F-FCB8688E2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A78323-724E-2DCA-000D-E710B17F0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D848F-85CA-4772-8223-BBE156D2C009}" type="datetimeFigureOut">
              <a:rPr lang="es-MX" smtClean="0"/>
              <a:t>09/10/2022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C03A46-5C4C-9248-9E50-CB25A2371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B9C0AB-5E44-872F-B1BA-885A4CC7C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73323-0A88-4548-8BCA-E329FCBDE9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85537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BDD7F9-E4F9-E4F1-83BC-44648BFD5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23D68B0-BC5B-0B81-964D-56C7AEA1BD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46BE10-3285-D601-2EC8-7AC7E53D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D848F-85CA-4772-8223-BBE156D2C009}" type="datetimeFigureOut">
              <a:rPr lang="es-MX" smtClean="0"/>
              <a:t>09/10/2022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AFF3F5-3FE4-1193-F623-9D852D7F9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DEAD46-5A0C-47C4-BAE1-029EFB8C9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73323-0A88-4548-8BCA-E329FCBDE9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41643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428F930-29BA-68D5-714D-EA1FB8DE63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868B8CE-4A27-C403-33C1-505132F1BF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C4734C-7438-C50E-0CE6-BFE108641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D848F-85CA-4772-8223-BBE156D2C009}" type="datetimeFigureOut">
              <a:rPr lang="es-MX" smtClean="0"/>
              <a:t>09/10/2022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38505DC-D303-07A9-EDA3-6029B5FB4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C13A2D4-AF90-0273-4A89-CDBA1F99E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73323-0A88-4548-8BCA-E329FCBDE9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211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DB2A28-2F57-FAF2-5AF3-949C8496F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5A49B3-15FB-2A52-587D-CA749433C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02C758-E693-34A1-963E-3848727DF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D848F-85CA-4772-8223-BBE156D2C009}" type="datetimeFigureOut">
              <a:rPr lang="es-MX" smtClean="0"/>
              <a:t>09/10/2022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622C19D-0FF8-2A6C-4893-F818FBED1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9E2D5B-EF80-7E27-1DE3-4D51CE366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73323-0A88-4548-8BCA-E329FCBDE9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26907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C69E33-2971-B864-D6BC-2B0E9567A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E709E37-CF6A-FD14-062A-C0FEDD44D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BA7925-4BE9-EA6B-A05A-65B8217E9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D848F-85CA-4772-8223-BBE156D2C009}" type="datetimeFigureOut">
              <a:rPr lang="es-MX" smtClean="0"/>
              <a:t>09/10/2022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3B2903-BE9D-BA39-B9B3-C4C058044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305CBE-E5C6-C7B5-6DCF-A4A3D462A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73323-0A88-4548-8BCA-E329FCBDE9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6935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81B167-EBC0-E555-E048-078EA1A40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B78B6D-5EE0-D6EA-F19D-0BC6E0E646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59D158F-BA72-752A-51D4-B4191A39A8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0FA3F55-B909-2F33-5983-2E1CC16AA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D848F-85CA-4772-8223-BBE156D2C009}" type="datetimeFigureOut">
              <a:rPr lang="es-MX" smtClean="0"/>
              <a:t>09/10/2022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0549C21-39DA-0196-3BC5-A4DACAEC9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5C3AC91-8C9C-3095-8418-2E25D0E6B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73323-0A88-4548-8BCA-E329FCBDE9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57412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D19F3A-280B-573E-3D89-4B3B4F963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03786AA-A653-D13B-8076-77FBAC25D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FAE2717-2D0D-0DB8-4E16-187904ABF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6B61F88-BAB4-3816-15FB-5E6E8595CB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9037C0A-40C4-D19A-CF17-EF528B55A5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24F3BFE-18C5-8300-13EF-700053E30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D848F-85CA-4772-8223-BBE156D2C009}" type="datetimeFigureOut">
              <a:rPr lang="es-MX" smtClean="0"/>
              <a:t>09/10/2022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560079F-008B-1F04-DA4A-24754C475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9619636-D4AE-A602-575C-02D8B9DA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73323-0A88-4548-8BCA-E329FCBDE9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5392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33C436-59F1-07E9-926C-73B499B3D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7B4CDD4-F043-A3DC-3656-19F7E7C08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D848F-85CA-4772-8223-BBE156D2C009}" type="datetimeFigureOut">
              <a:rPr lang="es-MX" smtClean="0"/>
              <a:t>09/10/2022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41EA08C-A146-AF4C-F557-8D7868D53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0A062C1-63BD-E3BB-9CE5-FDF42C1D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73323-0A88-4548-8BCA-E329FCBDE9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05451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FCDA0B9-0614-34B9-E9C2-177CECAEF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D848F-85CA-4772-8223-BBE156D2C009}" type="datetimeFigureOut">
              <a:rPr lang="es-MX" smtClean="0"/>
              <a:t>09/10/2022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858D1D6-10BC-893F-5B51-314F6A022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98AF505-C317-53F3-35B0-C28F62256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73323-0A88-4548-8BCA-E329FCBDE9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38227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5F19AA-099F-4E93-CCB6-10F0688D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8B0324-9852-5381-B92B-CAFB7338D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BDBC785-0A1A-9AD2-89D3-81FC4497FC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22CD87C-F11D-ECA8-059F-99269C22F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D848F-85CA-4772-8223-BBE156D2C009}" type="datetimeFigureOut">
              <a:rPr lang="es-MX" smtClean="0"/>
              <a:t>09/10/2022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24CA6C-ECC1-84B5-6918-B8219C4B7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9A65DEB-581B-DFAC-6A8B-E7E872506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73323-0A88-4548-8BCA-E329FCBDE9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405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608315-3732-D7CA-0AD9-15955AAFF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E794864-F8B0-8DE6-1197-EECD30FCE6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CF31547-E4BC-0C22-8EEA-ED5649D3CC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7BE18F5-74A6-7607-C21F-B8014E66C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D848F-85CA-4772-8223-BBE156D2C009}" type="datetimeFigureOut">
              <a:rPr lang="es-MX" smtClean="0"/>
              <a:t>09/10/2022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4D0A080-8F85-4DB5-EC68-2F3D4C877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CA6F2D9-2E60-90C2-2C84-A786F842F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73323-0A88-4548-8BCA-E329FCBDE9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3391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68D79D0-157E-2BB7-6959-105F1AF18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31A08CD-7EC5-A69A-7E71-1D5B59A4BB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1449E98-B950-37FE-D131-4F353021BD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D848F-85CA-4772-8223-BBE156D2C009}" type="datetimeFigureOut">
              <a:rPr lang="es-MX" smtClean="0"/>
              <a:t>09/10/2022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3E108B-714A-56AB-4398-DE83B8C3E0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F3EBEB-2857-2FD1-A729-A597B7A635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73323-0A88-4548-8BCA-E329FCBDE9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15434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07_Pasos_de_OEP.pdf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06_Encuadre_Curso_OEP.pdf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02_Video_&#191;Que_es_la_educacion_popular.mp4" TargetMode="Externa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08_Educacion_Popular.pdf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hyperlink" Target="09_Anexo_A_Identificacion_Representantes_y_TPS.pdf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hyperlink" Target="11_Anexo_C_Comite_de_Ordenamiento_Ecologico.pdf" TargetMode="Externa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hyperlink" Target="03_Video_Comite_de_Ordenamiento_Ecologico.mp4" TargetMode="Externa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hyperlink" Target="04_Video_COTIC_Ofelia.mp4" TargetMode="Externa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hyperlink" Target="05_Funciones_comite.mp4" TargetMode="Externa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hyperlink" Target="12_Machote_Convenio_Coordinacion.pdf" TargetMode="Externa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01_Video_OEP.mp4" TargetMode="Externa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hyperlink" Target="13_Machote_Carta_Intencion.pdf" TargetMode="Externa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hyperlink" Target="10_Anexo_B_Guia_Propuesta_Tecnica.pdf" TargetMode="Externa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5B147559-9E00-7335-F1C4-CF4B06D3D443}"/>
              </a:ext>
            </a:extLst>
          </p:cNvPr>
          <p:cNvSpPr/>
          <p:nvPr/>
        </p:nvSpPr>
        <p:spPr>
          <a:xfrm>
            <a:off x="1524000" y="1408613"/>
            <a:ext cx="9144000" cy="23876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4E27CC7-AF3A-D55F-F98F-378E783006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4109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rgbClr val="B38E5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Curso de Ordenamiento Ecológico Participativo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ECC9E2C-11FC-5345-155C-C2A9E8654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342703"/>
            <a:ext cx="9144000" cy="474203"/>
          </a:xfrm>
        </p:spPr>
        <p:txBody>
          <a:bodyPr/>
          <a:lstStyle/>
          <a:p>
            <a:r>
              <a:rPr lang="es-MX" b="1" dirty="0">
                <a:solidFill>
                  <a:schemeClr val="bg1"/>
                </a:solidFill>
              </a:rPr>
              <a:t>OEP-2022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29BD69DA-1525-C2CA-7E44-E86AAF9947A6}"/>
              </a:ext>
            </a:extLst>
          </p:cNvPr>
          <p:cNvSpPr txBox="1">
            <a:spLocks/>
          </p:cNvSpPr>
          <p:nvPr/>
        </p:nvSpPr>
        <p:spPr>
          <a:xfrm>
            <a:off x="1524000" y="4332356"/>
            <a:ext cx="9144000" cy="4742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200" b="1" dirty="0">
                <a:solidFill>
                  <a:schemeClr val="bg1"/>
                </a:solidFill>
              </a:rPr>
              <a:t>SEMARNAT - CECADESU</a:t>
            </a:r>
          </a:p>
        </p:txBody>
      </p:sp>
    </p:spTree>
    <p:extLst>
      <p:ext uri="{BB962C8B-B14F-4D97-AF65-F5344CB8AC3E}">
        <p14:creationId xmlns:p14="http://schemas.microsoft.com/office/powerpoint/2010/main" val="1126683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dirty="0">
                <a:solidFill>
                  <a:srgbClr val="455A64"/>
                </a:solidFill>
                <a:effectLst/>
                <a:latin typeface="Poppins" panose="00000500000000000000" pitchFamily="2" charset="0"/>
              </a:rPr>
              <a:t>¿Para qué sirve un Ordenamiento Ecológico?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45ABE6A-10B3-4F62-49E1-4658AA3005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" r="7922"/>
          <a:stretch/>
        </p:blipFill>
        <p:spPr>
          <a:xfrm>
            <a:off x="951123" y="1248679"/>
            <a:ext cx="10289754" cy="436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9744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88A7DE8-996D-2D39-BEC6-3B232F8B7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75" y="370786"/>
            <a:ext cx="10873649" cy="61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9579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BF5C668-6E06-6CA6-DAFD-51AE102A6B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40" b="20397"/>
          <a:stretch/>
        </p:blipFill>
        <p:spPr>
          <a:xfrm>
            <a:off x="3125204" y="1832960"/>
            <a:ext cx="5941592" cy="319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97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dirty="0">
                <a:solidFill>
                  <a:srgbClr val="455A64"/>
                </a:solidFill>
                <a:effectLst/>
                <a:latin typeface="Poppins" panose="00000500000000000000" pitchFamily="2" charset="0"/>
              </a:rPr>
              <a:t>¿Para qué sirve un Ordenamiento Ecológico?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4A0CB46-85E8-8961-E3D4-0EBE8E2918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1" r="7922"/>
          <a:stretch/>
        </p:blipFill>
        <p:spPr>
          <a:xfrm>
            <a:off x="945614" y="1171575"/>
            <a:ext cx="10300772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440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0" dirty="0">
                <a:solidFill>
                  <a:srgbClr val="455A64"/>
                </a:solidFill>
                <a:effectLst/>
                <a:latin typeface="Poppins" panose="00000500000000000000" pitchFamily="2" charset="0"/>
              </a:rPr>
              <a:t>¿Cuál es el enfoque actual  de la SEMARNAT?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78121E0-114D-ABCD-4346-66A73219B1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7069" b="21285"/>
          <a:stretch/>
        </p:blipFill>
        <p:spPr>
          <a:xfrm>
            <a:off x="361346" y="1597446"/>
            <a:ext cx="11469308" cy="46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37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0" dirty="0">
                <a:solidFill>
                  <a:srgbClr val="455A64"/>
                </a:solidFill>
                <a:effectLst/>
                <a:latin typeface="Poppins" panose="00000500000000000000" pitchFamily="2" charset="0"/>
              </a:rPr>
              <a:t>¿Cuál es el enfoque actual  de la SEMARNAT?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AA10762-C315-799F-DF78-C302932D1C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218" y="1313761"/>
            <a:ext cx="8857563" cy="498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63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dirty="0">
                <a:solidFill>
                  <a:srgbClr val="455A64"/>
                </a:solidFill>
                <a:effectLst/>
                <a:latin typeface="Poppins" panose="00000500000000000000" pitchFamily="2" charset="0"/>
              </a:rPr>
              <a:t>Enfoque de integralidad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491BCE-7445-4489-EBA0-73A05DA27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92" y="1548769"/>
            <a:ext cx="10851615" cy="376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9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dirty="0">
                <a:solidFill>
                  <a:srgbClr val="455A64"/>
                </a:solidFill>
                <a:effectLst/>
                <a:latin typeface="Poppins" panose="00000500000000000000" pitchFamily="2" charset="0"/>
              </a:rPr>
              <a:t>Modalidades de OEP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42B50B3-FEBD-BB28-034D-FE0DBA92D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22" y="931192"/>
            <a:ext cx="10289755" cy="578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8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dirty="0">
                <a:solidFill>
                  <a:srgbClr val="455A64"/>
                </a:solidFill>
                <a:effectLst/>
                <a:latin typeface="Poppins" panose="00000500000000000000" pitchFamily="2" charset="0"/>
              </a:rPr>
              <a:t>Modalidades de OEP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42B50B3-FEBD-BB28-034D-FE0DBA92D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122" y="931192"/>
            <a:ext cx="10289754" cy="578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49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dirty="0">
                <a:solidFill>
                  <a:srgbClr val="455A64"/>
                </a:solidFill>
                <a:effectLst/>
                <a:latin typeface="Poppins" panose="00000500000000000000" pitchFamily="2" charset="0"/>
              </a:rPr>
              <a:t>¿Cuáles son los pasos para la elaboración de un Ordenamiento Ecológico?</a:t>
            </a:r>
          </a:p>
        </p:txBody>
      </p:sp>
      <p:sp>
        <p:nvSpPr>
          <p:cNvPr id="6" name="CuadroTexto 5">
            <a:hlinkClick r:id="rId2" action="ppaction://hlinkfile"/>
            <a:extLst>
              <a:ext uri="{FF2B5EF4-FFF2-40B4-BE49-F238E27FC236}">
                <a16:creationId xmlns:a16="http://schemas.microsoft.com/office/drawing/2014/main" id="{C72FC62A-C340-E743-4187-5A6E653B3702}"/>
              </a:ext>
            </a:extLst>
          </p:cNvPr>
          <p:cNvSpPr txBox="1"/>
          <p:nvPr/>
        </p:nvSpPr>
        <p:spPr>
          <a:xfrm>
            <a:off x="1531344" y="3105834"/>
            <a:ext cx="9129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0" i="0" dirty="0">
                <a:solidFill>
                  <a:srgbClr val="455A64"/>
                </a:solidFill>
                <a:effectLst/>
                <a:latin typeface="Poppins" panose="00000500000000000000" pitchFamily="2" charset="0"/>
              </a:rPr>
              <a:t>Se identifican 14 fases del proceso que concluyen con la realización de un Programa de Trabajo.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58037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2FBC7C5-FB4C-D9E1-1AE2-BC7C2AC43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98" y="305717"/>
            <a:ext cx="11105003" cy="624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24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2FBC7C5-FB4C-D9E1-1AE2-BC7C2AC43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498" y="305717"/>
            <a:ext cx="11105003" cy="624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72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3C4AAD8-9485-3CD7-F323-FB6607A231E1}"/>
              </a:ext>
            </a:extLst>
          </p:cNvPr>
          <p:cNvSpPr txBox="1"/>
          <p:nvPr/>
        </p:nvSpPr>
        <p:spPr>
          <a:xfrm>
            <a:off x="2333739" y="760164"/>
            <a:ext cx="7524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i="0" dirty="0">
                <a:solidFill>
                  <a:srgbClr val="B38E5D"/>
                </a:solidFill>
                <a:effectLst/>
                <a:latin typeface="Poppins" panose="00000500000000000000" pitchFamily="2" charset="0"/>
              </a:rPr>
              <a:t>Presentación del curso</a:t>
            </a:r>
            <a:endParaRPr lang="es-MX" dirty="0"/>
          </a:p>
        </p:txBody>
      </p:sp>
      <p:pic>
        <p:nvPicPr>
          <p:cNvPr id="4" name="Imagen 3">
            <a:hlinkClick r:id="rId2" action="ppaction://hlinkfile"/>
            <a:extLst>
              <a:ext uri="{FF2B5EF4-FFF2-40B4-BE49-F238E27FC236}">
                <a16:creationId xmlns:a16="http://schemas.microsoft.com/office/drawing/2014/main" id="{2C87EA29-879E-9CC6-C8F2-B7F7488C2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749" y="1444586"/>
            <a:ext cx="8600502" cy="483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406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2FBC7C5-FB4C-D9E1-1AE2-BC7C2AC43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498" y="1894679"/>
            <a:ext cx="11105003" cy="306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93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2FBC7C5-FB4C-D9E1-1AE2-BC7C2AC43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498" y="2104496"/>
            <a:ext cx="11105003" cy="264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26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C806A90-46A4-CE55-F427-80D21B3867F0}"/>
              </a:ext>
            </a:extLst>
          </p:cNvPr>
          <p:cNvSpPr txBox="1"/>
          <p:nvPr/>
        </p:nvSpPr>
        <p:spPr>
          <a:xfrm>
            <a:off x="2333739" y="760164"/>
            <a:ext cx="7524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i="0" dirty="0">
                <a:solidFill>
                  <a:srgbClr val="B38E5D"/>
                </a:solidFill>
                <a:effectLst/>
                <a:latin typeface="Poppins" panose="00000500000000000000" pitchFamily="2" charset="0"/>
              </a:rPr>
              <a:t>Módulo 2. </a:t>
            </a:r>
            <a:r>
              <a:rPr lang="es-MX" b="1" dirty="0">
                <a:solidFill>
                  <a:srgbClr val="B38E5D"/>
                </a:solidFill>
                <a:latin typeface="Poppins" panose="00000500000000000000" pitchFamily="2" charset="0"/>
              </a:rPr>
              <a:t>Metodología</a:t>
            </a:r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0A87D04-7E44-4E73-46E3-CCA9E4EF9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7880" y="1338282"/>
            <a:ext cx="9156240" cy="515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574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dirty="0">
                <a:solidFill>
                  <a:srgbClr val="455A64"/>
                </a:solidFill>
                <a:effectLst/>
                <a:latin typeface="Poppins" panose="00000500000000000000" pitchFamily="2" charset="0"/>
              </a:rPr>
              <a:t>Introducción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42B50B3-FEBD-BB28-034D-FE0DBA92D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122" y="1600301"/>
            <a:ext cx="10289754" cy="444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70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42B50B3-FEBD-BB28-034D-FE0DBA92D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122" y="3054930"/>
            <a:ext cx="10289754" cy="154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8656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60D8CED-C4B1-A73C-9F55-AC7402CAF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04" y="0"/>
            <a:ext cx="6782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307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A1F092D-8A5A-713D-3E59-57AD786F7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30" y="887497"/>
            <a:ext cx="11325340" cy="296700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6D93FD2-8E1E-87F4-10BD-C4644EA812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30" y="4281086"/>
            <a:ext cx="11325340" cy="187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193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dirty="0">
                <a:solidFill>
                  <a:srgbClr val="455A64"/>
                </a:solidFill>
                <a:effectLst/>
                <a:latin typeface="Poppins" panose="00000500000000000000" pitchFamily="2" charset="0"/>
              </a:rPr>
              <a:t>Generalidades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CF7D15A-9F14-5FC8-90EF-AD06F127E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77" y="1049623"/>
            <a:ext cx="9827046" cy="552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442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dirty="0">
                <a:solidFill>
                  <a:srgbClr val="455A64"/>
                </a:solidFill>
                <a:effectLst/>
                <a:latin typeface="Poppins" panose="00000500000000000000" pitchFamily="2" charset="0"/>
              </a:rPr>
              <a:t>¿Qué es el patrimonio biocultural?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CF7D15A-9F14-5FC8-90EF-AD06F127E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2477" y="1049623"/>
            <a:ext cx="9827045" cy="552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542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dirty="0">
                <a:solidFill>
                  <a:srgbClr val="455A64"/>
                </a:solidFill>
                <a:effectLst/>
                <a:latin typeface="Poppins" panose="00000500000000000000" pitchFamily="2" charset="0"/>
              </a:rPr>
              <a:t>¿Qué es el patrimonio biocultural?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CF7D15A-9F14-5FC8-90EF-AD06F127E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2477" y="2485570"/>
            <a:ext cx="9827045" cy="265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52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3C4AAD8-9485-3CD7-F323-FB6607A231E1}"/>
              </a:ext>
            </a:extLst>
          </p:cNvPr>
          <p:cNvSpPr txBox="1"/>
          <p:nvPr/>
        </p:nvSpPr>
        <p:spPr>
          <a:xfrm>
            <a:off x="2333739" y="760164"/>
            <a:ext cx="7524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i="0" dirty="0">
                <a:solidFill>
                  <a:srgbClr val="B38E5D"/>
                </a:solidFill>
                <a:effectLst/>
                <a:latin typeface="Poppins" panose="00000500000000000000" pitchFamily="2" charset="0"/>
              </a:rPr>
              <a:t>Antecedentes</a:t>
            </a:r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C87EA29-879E-9CC6-C8F2-B7F7488C2A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7"/>
          <a:stretch/>
        </p:blipFill>
        <p:spPr>
          <a:xfrm>
            <a:off x="1795749" y="1631873"/>
            <a:ext cx="8600502" cy="435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586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0" dirty="0">
                <a:solidFill>
                  <a:srgbClr val="455A64"/>
                </a:solidFill>
                <a:effectLst/>
                <a:latin typeface="Poppins" panose="00000500000000000000" pitchFamily="2" charset="0"/>
              </a:rPr>
              <a:t>Importancia de la participación de los pueblos indígenas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CF7D15A-9F14-5FC8-90EF-AD06F127E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2477" y="1049623"/>
            <a:ext cx="9827045" cy="552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484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dirty="0">
                <a:solidFill>
                  <a:srgbClr val="455A64"/>
                </a:solidFill>
                <a:effectLst/>
                <a:latin typeface="Poppins" panose="00000500000000000000" pitchFamily="2" charset="0"/>
              </a:rPr>
              <a:t>Mecanismos bioculturales relacionados con el OEP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CF7D15A-9F14-5FC8-90EF-AD06F127E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2478" y="1049623"/>
            <a:ext cx="9827043" cy="552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1965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dirty="0">
                <a:solidFill>
                  <a:srgbClr val="455A64"/>
                </a:solidFill>
                <a:effectLst/>
                <a:latin typeface="Poppins" panose="00000500000000000000" pitchFamily="2" charset="0"/>
              </a:rPr>
              <a:t>Mecanismos bioculturales relacionados con el OEP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CF7D15A-9F14-5FC8-90EF-AD06F127E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2478" y="1049623"/>
            <a:ext cx="9827043" cy="552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560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dirty="0">
                <a:solidFill>
                  <a:srgbClr val="455A64"/>
                </a:solidFill>
                <a:effectLst/>
                <a:latin typeface="Poppins" panose="00000500000000000000" pitchFamily="2" charset="0"/>
              </a:rPr>
              <a:t>Encuentro de saberes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CF7D15A-9F14-5FC8-90EF-AD06F127E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2478" y="1049623"/>
            <a:ext cx="9827043" cy="552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35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dirty="0">
                <a:solidFill>
                  <a:srgbClr val="455A64"/>
                </a:solidFill>
                <a:effectLst/>
                <a:latin typeface="Poppins" panose="00000500000000000000" pitchFamily="2" charset="0"/>
              </a:rPr>
              <a:t>Encuentro de saberes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CF7D15A-9F14-5FC8-90EF-AD06F127E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2479" y="1049623"/>
            <a:ext cx="9827041" cy="552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741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dirty="0">
                <a:solidFill>
                  <a:srgbClr val="212529"/>
                </a:solidFill>
                <a:effectLst/>
                <a:latin typeface="Poppins" panose="00000500000000000000" pitchFamily="2" charset="0"/>
              </a:rPr>
              <a:t>¿Qué es el encuentro de saberes?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CF7D15A-9F14-5FC8-90EF-AD06F127E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2479" y="1049623"/>
            <a:ext cx="9827041" cy="552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253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dirty="0">
                <a:solidFill>
                  <a:srgbClr val="212529"/>
                </a:solidFill>
                <a:effectLst/>
                <a:latin typeface="Poppins" panose="00000500000000000000" pitchFamily="2" charset="0"/>
              </a:rPr>
              <a:t>¿Qué condiciones requiere?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CF7D15A-9F14-5FC8-90EF-AD06F127E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2479" y="1049623"/>
            <a:ext cx="9827040" cy="552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860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dirty="0">
                <a:solidFill>
                  <a:srgbClr val="212529"/>
                </a:solidFill>
                <a:effectLst/>
                <a:latin typeface="Poppins" panose="00000500000000000000" pitchFamily="2" charset="0"/>
              </a:rPr>
              <a:t>Ámbitos de aplicación en el Ordenamiento Ecológico Participativo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CF7D15A-9F14-5FC8-90EF-AD06F127E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2479" y="1049623"/>
            <a:ext cx="9827040" cy="552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210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dirty="0">
                <a:solidFill>
                  <a:srgbClr val="212529"/>
                </a:solidFill>
                <a:effectLst/>
                <a:latin typeface="Poppins" panose="00000500000000000000" pitchFamily="2" charset="0"/>
              </a:rPr>
              <a:t>Ámbitos de aplicación en el Ordenamiento Ecológico Participativo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CF7D15A-9F14-5FC8-90EF-AD06F127E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2479" y="1049623"/>
            <a:ext cx="9827040" cy="552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914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dirty="0">
                <a:solidFill>
                  <a:srgbClr val="455A64"/>
                </a:solidFill>
                <a:effectLst/>
                <a:latin typeface="Poppins" panose="00000500000000000000" pitchFamily="2" charset="0"/>
              </a:rPr>
              <a:t>Mecanismos transversales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CF7D15A-9F14-5FC8-90EF-AD06F127E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2479" y="1476997"/>
            <a:ext cx="9827040" cy="467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62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2682BD4-2955-4A75-CFFE-238BB79D5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7175"/>
            <a:ext cx="11277600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56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hlinkClick r:id="rId2" action="ppaction://hlinkfile"/>
            <a:extLst>
              <a:ext uri="{FF2B5EF4-FFF2-40B4-BE49-F238E27FC236}">
                <a16:creationId xmlns:a16="http://schemas.microsoft.com/office/drawing/2014/main" id="{23E740FA-5EA9-7503-F4A9-577B3CE60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2" b="2242"/>
          <a:stretch/>
        </p:blipFill>
        <p:spPr>
          <a:xfrm>
            <a:off x="1004887" y="686144"/>
            <a:ext cx="10182225" cy="548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088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dirty="0">
                <a:solidFill>
                  <a:srgbClr val="212529"/>
                </a:solidFill>
                <a:effectLst/>
                <a:latin typeface="Poppins" panose="00000500000000000000" pitchFamily="2" charset="0"/>
              </a:rPr>
              <a:t>Educación popular ambiental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4" name="Imagen 3">
            <a:hlinkClick r:id="rId2" action="ppaction://hlinkfile"/>
            <a:extLst>
              <a:ext uri="{FF2B5EF4-FFF2-40B4-BE49-F238E27FC236}">
                <a16:creationId xmlns:a16="http://schemas.microsoft.com/office/drawing/2014/main" id="{8CF7D15A-9F14-5FC8-90EF-AD06F127E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2479" y="1390021"/>
            <a:ext cx="9827040" cy="484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458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dirty="0">
                <a:solidFill>
                  <a:srgbClr val="212529"/>
                </a:solidFill>
                <a:effectLst/>
                <a:latin typeface="Poppins" panose="00000500000000000000" pitchFamily="2" charset="0"/>
              </a:rPr>
              <a:t>Educación popular ambiental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CF7D15A-9F14-5FC8-90EF-AD06F127E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2479" y="1390021"/>
            <a:ext cx="9827040" cy="484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212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dirty="0">
                <a:solidFill>
                  <a:srgbClr val="212529"/>
                </a:solidFill>
                <a:effectLst/>
                <a:latin typeface="Poppins" panose="00000500000000000000" pitchFamily="2" charset="0"/>
              </a:rPr>
              <a:t>Educación popular ambiental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CF7D15A-9F14-5FC8-90EF-AD06F127E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7632" y="1390021"/>
            <a:ext cx="8616734" cy="484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7791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dirty="0">
                <a:solidFill>
                  <a:srgbClr val="212529"/>
                </a:solidFill>
                <a:effectLst/>
                <a:latin typeface="Poppins" panose="00000500000000000000" pitchFamily="2" charset="0"/>
              </a:rPr>
              <a:t>Educación popular ambiental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CF7D15A-9F14-5FC8-90EF-AD06F127E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7632" y="1390021"/>
            <a:ext cx="8616734" cy="484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9790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dirty="0">
                <a:solidFill>
                  <a:srgbClr val="212529"/>
                </a:solidFill>
                <a:effectLst/>
                <a:latin typeface="Poppins" panose="00000500000000000000" pitchFamily="2" charset="0"/>
              </a:rPr>
              <a:t>Educación popular ambiental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CF7D15A-9F14-5FC8-90EF-AD06F127E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7632" y="1810109"/>
            <a:ext cx="8616734" cy="400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257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dirty="0">
                <a:solidFill>
                  <a:srgbClr val="212529"/>
                </a:solidFill>
                <a:effectLst/>
                <a:latin typeface="Poppins" panose="00000500000000000000" pitchFamily="2" charset="0"/>
              </a:rPr>
              <a:t>Educación popular ambiental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CF7D15A-9F14-5FC8-90EF-AD06F127E5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5"/>
          <a:stretch/>
        </p:blipFill>
        <p:spPr>
          <a:xfrm>
            <a:off x="1803413" y="2061795"/>
            <a:ext cx="8585174" cy="368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036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2FBC7C5-FB4C-D9E1-1AE2-BC7C2AC43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307" y="2104497"/>
            <a:ext cx="10997384" cy="264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785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C806A90-46A4-CE55-F427-80D21B3867F0}"/>
              </a:ext>
            </a:extLst>
          </p:cNvPr>
          <p:cNvSpPr txBox="1"/>
          <p:nvPr/>
        </p:nvSpPr>
        <p:spPr>
          <a:xfrm>
            <a:off x="2333739" y="760164"/>
            <a:ext cx="7524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i="0" dirty="0">
                <a:solidFill>
                  <a:srgbClr val="B38E5D"/>
                </a:solidFill>
                <a:effectLst/>
                <a:latin typeface="Poppins" panose="00000500000000000000" pitchFamily="2" charset="0"/>
              </a:rPr>
              <a:t>Módulo 3. </a:t>
            </a:r>
            <a:r>
              <a:rPr lang="es-MX" b="1" dirty="0">
                <a:solidFill>
                  <a:srgbClr val="B38E5D"/>
                </a:solidFill>
                <a:latin typeface="Poppins" panose="00000500000000000000" pitchFamily="2" charset="0"/>
              </a:rPr>
              <a:t>Identificación de representantes territoriales y sectoriales y Talleres de Participación Social (TPS)</a:t>
            </a:r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4CE693B-8986-AE7A-6D48-30C40C1CF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320" y="1498295"/>
            <a:ext cx="8725359" cy="490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06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0" dirty="0">
                <a:solidFill>
                  <a:srgbClr val="455A64"/>
                </a:solidFill>
                <a:effectLst/>
                <a:latin typeface="Poppins" panose="00000500000000000000" pitchFamily="2" charset="0"/>
              </a:rPr>
              <a:t>Identificación de representantes territoriales y sectoriales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5" name="Imagen 4">
            <a:hlinkClick r:id="rId2" action="ppaction://hlinkfile"/>
            <a:extLst>
              <a:ext uri="{FF2B5EF4-FFF2-40B4-BE49-F238E27FC236}">
                <a16:creationId xmlns:a16="http://schemas.microsoft.com/office/drawing/2014/main" id="{442B50B3-FEBD-BB28-034D-FE0DBA92D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122" y="2119181"/>
            <a:ext cx="10289754" cy="341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411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C806A90-46A4-CE55-F427-80D21B3867F0}"/>
              </a:ext>
            </a:extLst>
          </p:cNvPr>
          <p:cNvSpPr txBox="1"/>
          <p:nvPr/>
        </p:nvSpPr>
        <p:spPr>
          <a:xfrm>
            <a:off x="2333739" y="760164"/>
            <a:ext cx="7524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i="0" dirty="0">
                <a:solidFill>
                  <a:srgbClr val="B38E5D"/>
                </a:solidFill>
                <a:effectLst/>
                <a:latin typeface="Poppins" panose="00000500000000000000" pitchFamily="2" charset="0"/>
              </a:rPr>
              <a:t>Módulo 1. Elementos Básicos</a:t>
            </a:r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0A87D04-7E44-4E73-46E3-CCA9E4EF9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880" y="1338282"/>
            <a:ext cx="9156240" cy="515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463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A52FE23-7A23-7A1A-E90E-AD216354A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74" y="1058288"/>
            <a:ext cx="11005852" cy="47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631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A52FE23-7A23-7A1A-E90E-AD216354A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074" y="2610027"/>
            <a:ext cx="11005852" cy="163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7688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1BBEF19-C9D4-E81D-5F45-E7FD6EC46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21" y="440674"/>
            <a:ext cx="10625158" cy="597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110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1BBEF19-C9D4-E81D-5F45-E7FD6EC46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421" y="440674"/>
            <a:ext cx="10625157" cy="597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8067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1BBEF19-C9D4-E81D-5F45-E7FD6EC46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421" y="440674"/>
            <a:ext cx="10625157" cy="59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433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dirty="0">
                <a:solidFill>
                  <a:srgbClr val="455A64"/>
                </a:solidFill>
                <a:effectLst/>
                <a:latin typeface="Poppins" panose="00000500000000000000" pitchFamily="2" charset="0"/>
              </a:rPr>
              <a:t>¿Qué son los Talleres de Participación Social (TPS)?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BBED7A0-1DCD-7367-67C9-BFEDC0039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134" y="1081718"/>
            <a:ext cx="9729731" cy="547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0348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BBED7A0-1DCD-7367-67C9-BFEDC0039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1134" y="2512872"/>
            <a:ext cx="9729731" cy="183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800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BBED7A0-1DCD-7367-67C9-BFEDC0039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1134" y="1412108"/>
            <a:ext cx="9729731" cy="403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219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BBED7A0-1DCD-7367-67C9-BFEDC0039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6911" y="1412108"/>
            <a:ext cx="9198177" cy="403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0340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dirty="0">
                <a:solidFill>
                  <a:srgbClr val="455A64"/>
                </a:solidFill>
                <a:effectLst/>
                <a:latin typeface="Poppins" panose="00000500000000000000" pitchFamily="2" charset="0"/>
              </a:rPr>
              <a:t>La importancia de los talleres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BBED7A0-1DCD-7367-67C9-BFEDC0039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1134" y="1081718"/>
            <a:ext cx="9729731" cy="547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69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C806A90-46A4-CE55-F427-80D21B3867F0}"/>
              </a:ext>
            </a:extLst>
          </p:cNvPr>
          <p:cNvSpPr txBox="1"/>
          <p:nvPr/>
        </p:nvSpPr>
        <p:spPr>
          <a:xfrm>
            <a:off x="2333739" y="760164"/>
            <a:ext cx="7524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i="0" dirty="0">
                <a:solidFill>
                  <a:srgbClr val="B38E5D"/>
                </a:solidFill>
                <a:effectLst/>
                <a:latin typeface="Poppins" panose="00000500000000000000" pitchFamily="2" charset="0"/>
              </a:rPr>
              <a:t>¿Qué es el Ordenamiento Ecológico Participativo?</a:t>
            </a:r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0A87D04-7E44-4E73-46E3-CCA9E4EF9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062" y="1961803"/>
            <a:ext cx="10721874" cy="384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290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BBED7A0-1DCD-7367-67C9-BFEDC0039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9428" y="2909479"/>
            <a:ext cx="9633143" cy="183225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C721EFD-194F-5A9C-78FD-15CC3CFB51F7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dirty="0">
                <a:solidFill>
                  <a:srgbClr val="455A64"/>
                </a:solidFill>
                <a:effectLst/>
                <a:latin typeface="Poppins" panose="00000500000000000000" pitchFamily="2" charset="0"/>
              </a:rPr>
              <a:t>Identificación de problemas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0883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08DDAE0-60B7-678E-BDC5-692065B03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96" y="631404"/>
            <a:ext cx="9947007" cy="559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274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dirty="0">
                <a:solidFill>
                  <a:srgbClr val="455A64"/>
                </a:solidFill>
                <a:effectLst/>
                <a:latin typeface="Poppins" panose="00000500000000000000" pitchFamily="2" charset="0"/>
              </a:rPr>
              <a:t>¿Cómo se organizan?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BBED7A0-1DCD-7367-67C9-BFEDC0039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1135" y="1081718"/>
            <a:ext cx="9729729" cy="547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145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dirty="0">
                <a:solidFill>
                  <a:srgbClr val="455A64"/>
                </a:solidFill>
                <a:effectLst/>
                <a:latin typeface="Poppins" panose="00000500000000000000" pitchFamily="2" charset="0"/>
              </a:rPr>
              <a:t>¿Cómo se organizan?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BBED7A0-1DCD-7367-67C9-BFEDC0039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1135" y="1081718"/>
            <a:ext cx="9729729" cy="547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096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dirty="0">
                <a:solidFill>
                  <a:srgbClr val="455A64"/>
                </a:solidFill>
                <a:effectLst/>
                <a:latin typeface="Poppins" panose="00000500000000000000" pitchFamily="2" charset="0"/>
              </a:rPr>
              <a:t>¿Cómo se organizan?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BBED7A0-1DCD-7367-67C9-BFEDC0039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1135" y="1081718"/>
            <a:ext cx="9729728" cy="547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449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dirty="0">
                <a:solidFill>
                  <a:srgbClr val="455A64"/>
                </a:solidFill>
                <a:effectLst/>
                <a:latin typeface="Poppins" panose="00000500000000000000" pitchFamily="2" charset="0"/>
              </a:rPr>
              <a:t>¿Cómo se organizan?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BBED7A0-1DCD-7367-67C9-BFEDC0039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1135" y="1081718"/>
            <a:ext cx="9729728" cy="547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465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C806A90-46A4-CE55-F427-80D21B3867F0}"/>
              </a:ext>
            </a:extLst>
          </p:cNvPr>
          <p:cNvSpPr txBox="1"/>
          <p:nvPr/>
        </p:nvSpPr>
        <p:spPr>
          <a:xfrm>
            <a:off x="2333739" y="760164"/>
            <a:ext cx="7524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i="0" dirty="0">
                <a:solidFill>
                  <a:srgbClr val="B38E5D"/>
                </a:solidFill>
                <a:effectLst/>
                <a:latin typeface="Poppins" panose="00000500000000000000" pitchFamily="2" charset="0"/>
              </a:rPr>
              <a:t>Módulo 4. Comité de ordenamiento</a:t>
            </a:r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0A87D04-7E44-4E73-46E3-CCA9E4EF9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7880" y="1338282"/>
            <a:ext cx="9156240" cy="515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5921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hlinkClick r:id="rId2" action="ppaction://hlinkfile"/>
            <a:extLst>
              <a:ext uri="{FF2B5EF4-FFF2-40B4-BE49-F238E27FC236}">
                <a16:creationId xmlns:a16="http://schemas.microsoft.com/office/drawing/2014/main" id="{30A87D04-7E44-4E73-46E3-CCA9E4EF9D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7880" y="1180518"/>
            <a:ext cx="9156240" cy="449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25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0A87D04-7E44-4E73-46E3-CCA9E4EF9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8699" y="1180518"/>
            <a:ext cx="7994602" cy="449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2103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BBED7A0-1DCD-7367-67C9-BFEDC0039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1134" y="2610563"/>
            <a:ext cx="9729731" cy="163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04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AB452DB-8B86-C160-FEE6-0DEC1E078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28" y="646319"/>
            <a:ext cx="10543143" cy="556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3124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F989F21-1551-C2D5-66E9-8F30DBF59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24" y="572188"/>
            <a:ext cx="10157552" cy="571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6680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hlinkClick r:id="rId2" action="ppaction://hlinkfile"/>
            <a:extLst>
              <a:ext uri="{FF2B5EF4-FFF2-40B4-BE49-F238E27FC236}">
                <a16:creationId xmlns:a16="http://schemas.microsoft.com/office/drawing/2014/main" id="{23E740FA-5EA9-7503-F4A9-577B3CE60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" b="2361"/>
          <a:stretch/>
        </p:blipFill>
        <p:spPr>
          <a:xfrm>
            <a:off x="1004887" y="686144"/>
            <a:ext cx="10182225" cy="548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837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0" dirty="0">
                <a:solidFill>
                  <a:srgbClr val="455A64"/>
                </a:solidFill>
                <a:effectLst/>
                <a:latin typeface="Poppins" panose="00000500000000000000" pitchFamily="2" charset="0"/>
              </a:rPr>
              <a:t>Funciones del comité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D161623-9566-3DC1-CF62-543C0E1E2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53" y="1132672"/>
            <a:ext cx="9727894" cy="547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772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0" dirty="0">
                <a:solidFill>
                  <a:srgbClr val="455A64"/>
                </a:solidFill>
                <a:effectLst/>
                <a:latin typeface="Poppins" panose="00000500000000000000" pitchFamily="2" charset="0"/>
              </a:rPr>
              <a:t>Funciones del comité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D161623-9566-3DC1-CF62-543C0E1E2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53" y="1132672"/>
            <a:ext cx="9727893" cy="547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077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455A64"/>
                </a:solidFill>
                <a:latin typeface="Poppins" panose="00000500000000000000" pitchFamily="2" charset="0"/>
              </a:rPr>
              <a:t>Ó</a:t>
            </a:r>
            <a:r>
              <a:rPr lang="es-MX" b="1" i="0" dirty="0">
                <a:solidFill>
                  <a:srgbClr val="455A64"/>
                </a:solidFill>
                <a:effectLst/>
                <a:latin typeface="Poppins" panose="00000500000000000000" pitchFamily="2" charset="0"/>
              </a:rPr>
              <a:t>rganos del comité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D161623-9566-3DC1-CF62-543C0E1E2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53" y="1773598"/>
            <a:ext cx="9727893" cy="419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417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0" dirty="0">
                <a:solidFill>
                  <a:srgbClr val="455A64"/>
                </a:solidFill>
                <a:effectLst/>
                <a:latin typeface="Poppins" panose="00000500000000000000" pitchFamily="2" charset="0"/>
              </a:rPr>
              <a:t>Agenda ambiental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D161623-9566-3DC1-CF62-543C0E1E2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53" y="1919150"/>
            <a:ext cx="9727894" cy="30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0950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D161623-9566-3DC1-CF62-543C0E1E2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53" y="693030"/>
            <a:ext cx="9727893" cy="547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4550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0" dirty="0">
                <a:solidFill>
                  <a:srgbClr val="455A64"/>
                </a:solidFill>
                <a:effectLst/>
                <a:latin typeface="Poppins" panose="00000500000000000000" pitchFamily="2" charset="0"/>
              </a:rPr>
              <a:t>Pasos para la conformación del comité de ordenamiento ecológico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D161623-9566-3DC1-CF62-543C0E1E2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53" y="1373137"/>
            <a:ext cx="9727894" cy="499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35928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0" dirty="0">
                <a:solidFill>
                  <a:srgbClr val="455A64"/>
                </a:solidFill>
                <a:effectLst/>
                <a:latin typeface="Poppins" panose="00000500000000000000" pitchFamily="2" charset="0"/>
              </a:rPr>
              <a:t>Pasos para la conformación del comité de ordenamiento ecológico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D161623-9566-3DC1-CF62-543C0E1E2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53" y="1643240"/>
            <a:ext cx="9727894" cy="445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0822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0" dirty="0">
                <a:solidFill>
                  <a:srgbClr val="455A64"/>
                </a:solidFill>
                <a:effectLst/>
                <a:latin typeface="Poppins" panose="00000500000000000000" pitchFamily="2" charset="0"/>
              </a:rPr>
              <a:t>Reglamento interior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D161623-9566-3DC1-CF62-543C0E1E2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53" y="1974128"/>
            <a:ext cx="9727894" cy="378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221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C801ABC-7DCC-624F-CAAA-E3DAC5962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7" y="309562"/>
            <a:ext cx="10182225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048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51E37CC-BDC1-F02A-202D-FF58BD94A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087" y="2262187"/>
            <a:ext cx="9267825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3805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hlinkClick r:id="rId2" action="ppaction://hlinkfile"/>
            <a:extLst>
              <a:ext uri="{FF2B5EF4-FFF2-40B4-BE49-F238E27FC236}">
                <a16:creationId xmlns:a16="http://schemas.microsoft.com/office/drawing/2014/main" id="{23E740FA-5EA9-7503-F4A9-577B3CE60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" b="2088"/>
          <a:stretch/>
        </p:blipFill>
        <p:spPr>
          <a:xfrm>
            <a:off x="1004887" y="686144"/>
            <a:ext cx="10182225" cy="548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4317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992B211-1031-73FE-D0F4-D5E2D3BF18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5" b="32628"/>
          <a:stretch/>
        </p:blipFill>
        <p:spPr>
          <a:xfrm>
            <a:off x="1462087" y="2801038"/>
            <a:ext cx="9267825" cy="125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0270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hlinkClick r:id="rId2" action="ppaction://hlinkfile"/>
            <a:extLst>
              <a:ext uri="{FF2B5EF4-FFF2-40B4-BE49-F238E27FC236}">
                <a16:creationId xmlns:a16="http://schemas.microsoft.com/office/drawing/2014/main" id="{23E740FA-5EA9-7503-F4A9-577B3CE60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" b="2088"/>
          <a:stretch/>
        </p:blipFill>
        <p:spPr>
          <a:xfrm>
            <a:off x="1004887" y="686144"/>
            <a:ext cx="10182225" cy="548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6842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C806A90-46A4-CE55-F427-80D21B3867F0}"/>
              </a:ext>
            </a:extLst>
          </p:cNvPr>
          <p:cNvSpPr txBox="1"/>
          <p:nvPr/>
        </p:nvSpPr>
        <p:spPr>
          <a:xfrm>
            <a:off x="2333739" y="760164"/>
            <a:ext cx="7524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i="0" dirty="0">
                <a:solidFill>
                  <a:srgbClr val="B38E5D"/>
                </a:solidFill>
                <a:effectLst/>
                <a:latin typeface="Poppins" panose="00000500000000000000" pitchFamily="2" charset="0"/>
              </a:rPr>
              <a:t>Módulo 5. </a:t>
            </a:r>
            <a:r>
              <a:rPr lang="es-MX" b="1" dirty="0">
                <a:solidFill>
                  <a:srgbClr val="B38E5D"/>
                </a:solidFill>
                <a:latin typeface="Poppins" panose="00000500000000000000" pitchFamily="2" charset="0"/>
              </a:rPr>
              <a:t>Formulación</a:t>
            </a:r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0A87D04-7E44-4E73-46E3-CCA9E4EF9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7880" y="1338282"/>
            <a:ext cx="9156240" cy="515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19669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dirty="0">
                <a:solidFill>
                  <a:srgbClr val="455A64"/>
                </a:solidFill>
                <a:effectLst/>
                <a:latin typeface="Poppins" panose="00000500000000000000" pitchFamily="2" charset="0"/>
              </a:rPr>
              <a:t>Convenio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5" name="Imagen 4">
            <a:hlinkClick r:id="rId2" action="ppaction://hlinkfile"/>
            <a:extLst>
              <a:ext uri="{FF2B5EF4-FFF2-40B4-BE49-F238E27FC236}">
                <a16:creationId xmlns:a16="http://schemas.microsoft.com/office/drawing/2014/main" id="{EB67E3AD-38E0-45DE-6939-1A934714B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899" y="1078276"/>
            <a:ext cx="9276202" cy="521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7537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dirty="0">
                <a:solidFill>
                  <a:srgbClr val="455A64"/>
                </a:solidFill>
                <a:effectLst/>
                <a:latin typeface="Poppins" panose="00000500000000000000" pitchFamily="2" charset="0"/>
              </a:rPr>
              <a:t>Objetivos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B67E3AD-38E0-45DE-6939-1A934714B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7899" y="1078276"/>
            <a:ext cx="9276202" cy="521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6141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dirty="0">
                <a:solidFill>
                  <a:srgbClr val="455A64"/>
                </a:solidFill>
                <a:effectLst/>
                <a:latin typeface="Poppins" panose="00000500000000000000" pitchFamily="2" charset="0"/>
              </a:rPr>
              <a:t>Estructura y contenido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B67E3AD-38E0-45DE-6939-1A934714B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7899" y="1078276"/>
            <a:ext cx="9276202" cy="521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2274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dirty="0">
                <a:solidFill>
                  <a:srgbClr val="455A64"/>
                </a:solidFill>
                <a:effectLst/>
                <a:latin typeface="Poppins" panose="00000500000000000000" pitchFamily="2" charset="0"/>
              </a:rPr>
              <a:t>Estructura y contenido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B67E3AD-38E0-45DE-6939-1A934714B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7900" y="1078276"/>
            <a:ext cx="9276200" cy="521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8366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dirty="0">
                <a:solidFill>
                  <a:srgbClr val="455A64"/>
                </a:solidFill>
                <a:effectLst/>
                <a:latin typeface="Poppins" panose="00000500000000000000" pitchFamily="2" charset="0"/>
              </a:rPr>
              <a:t>Estructura y contenido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B67E3AD-38E0-45DE-6939-1A934714B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7900" y="1078276"/>
            <a:ext cx="9276200" cy="521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12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0" i="0" dirty="0">
                <a:solidFill>
                  <a:srgbClr val="455A64"/>
                </a:solidFill>
                <a:effectLst/>
                <a:latin typeface="Poppins" panose="00000500000000000000" pitchFamily="2" charset="0"/>
              </a:rPr>
              <a:t>A continuación, escuche y observe el video</a:t>
            </a:r>
            <a:r>
              <a:rPr lang="es-MX" b="0" i="1" dirty="0">
                <a:solidFill>
                  <a:srgbClr val="455A64"/>
                </a:solidFill>
                <a:effectLst/>
                <a:latin typeface="Poppins" panose="00000500000000000000" pitchFamily="2" charset="0"/>
              </a:rPr>
              <a:t> "Ordenamiento Ecológico Participativo</a:t>
            </a:r>
            <a:r>
              <a:rPr lang="es-MX" b="0" i="0" dirty="0">
                <a:solidFill>
                  <a:srgbClr val="455A64"/>
                </a:solidFill>
                <a:effectLst/>
                <a:latin typeface="Poppins" panose="00000500000000000000" pitchFamily="2" charset="0"/>
              </a:rPr>
              <a:t>".</a:t>
            </a:r>
          </a:p>
        </p:txBody>
      </p:sp>
      <p:pic>
        <p:nvPicPr>
          <p:cNvPr id="5" name="Imagen 4">
            <a:hlinkClick r:id="rId2" action="ppaction://hlinkfile"/>
            <a:extLst>
              <a:ext uri="{FF2B5EF4-FFF2-40B4-BE49-F238E27FC236}">
                <a16:creationId xmlns:a16="http://schemas.microsoft.com/office/drawing/2014/main" id="{23E740FA-5EA9-7503-F4A9-577B3CE608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0"/>
          <a:stretch/>
        </p:blipFill>
        <p:spPr>
          <a:xfrm>
            <a:off x="1004887" y="1208191"/>
            <a:ext cx="10182225" cy="548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74346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dirty="0">
                <a:solidFill>
                  <a:srgbClr val="455A64"/>
                </a:solidFill>
                <a:effectLst/>
                <a:latin typeface="Poppins" panose="00000500000000000000" pitchFamily="2" charset="0"/>
              </a:rPr>
              <a:t>Carta intención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5" name="Imagen 4">
            <a:hlinkClick r:id="rId2" action="ppaction://hlinkfile"/>
            <a:extLst>
              <a:ext uri="{FF2B5EF4-FFF2-40B4-BE49-F238E27FC236}">
                <a16:creationId xmlns:a16="http://schemas.microsoft.com/office/drawing/2014/main" id="{EB67E3AD-38E0-45DE-6939-1A934714B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7900" y="1928847"/>
            <a:ext cx="9276200" cy="351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623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1C756-9A2B-6D4D-AA18-F3F954BD9A8E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dirty="0">
                <a:solidFill>
                  <a:srgbClr val="455A64"/>
                </a:solidFill>
                <a:effectLst/>
                <a:latin typeface="Poppins" panose="00000500000000000000" pitchFamily="2" charset="0"/>
              </a:rPr>
              <a:t>Términos de referencia (TDR)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505B391-ACF0-6855-D4CA-1383B8412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899" y="1078276"/>
            <a:ext cx="9276202" cy="521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6850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9671B8B-17DA-898C-92DE-07EB59C62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47" y="687284"/>
            <a:ext cx="11303306" cy="548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0570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hlinkClick r:id="rId2" action="ppaction://hlinkfile"/>
            <a:extLst>
              <a:ext uri="{FF2B5EF4-FFF2-40B4-BE49-F238E27FC236}">
                <a16:creationId xmlns:a16="http://schemas.microsoft.com/office/drawing/2014/main" id="{D9671B8B-17DA-898C-92DE-07EB59C62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1839" y="687284"/>
            <a:ext cx="9748321" cy="548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9815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9671B8B-17DA-898C-92DE-07EB59C62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1839" y="2758898"/>
            <a:ext cx="9748321" cy="134020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5EAC4F7-6FFC-F4F5-71BE-DA67C931F242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dirty="0">
                <a:solidFill>
                  <a:srgbClr val="455A64"/>
                </a:solidFill>
                <a:effectLst/>
                <a:latin typeface="Poppins" panose="00000500000000000000" pitchFamily="2" charset="0"/>
              </a:rPr>
              <a:t>Estructura del comité de ordenamiento ecológico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94518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5EAC4F7-6FFC-F4F5-71BE-DA67C931F242}"/>
              </a:ext>
            </a:extLst>
          </p:cNvPr>
          <p:cNvSpPr txBox="1"/>
          <p:nvPr/>
        </p:nvSpPr>
        <p:spPr>
          <a:xfrm>
            <a:off x="1336713" y="561860"/>
            <a:ext cx="951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dirty="0">
                <a:solidFill>
                  <a:srgbClr val="455A64"/>
                </a:solidFill>
                <a:effectLst/>
                <a:latin typeface="Poppins" panose="00000500000000000000" pitchFamily="2" charset="0"/>
              </a:rPr>
              <a:t>¿Cómo se integra el Comité en el Convenio?</a:t>
            </a:r>
            <a:endParaRPr lang="es-MX" b="0" i="0" dirty="0">
              <a:solidFill>
                <a:srgbClr val="455A64"/>
              </a:solidFill>
              <a:effectLst/>
              <a:latin typeface="Poppins" panose="000005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0A5925D-9882-A126-02A5-41A65688D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713" y="1273826"/>
            <a:ext cx="9330063" cy="524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5370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C806A90-46A4-CE55-F427-80D21B3867F0}"/>
              </a:ext>
            </a:extLst>
          </p:cNvPr>
          <p:cNvSpPr txBox="1"/>
          <p:nvPr/>
        </p:nvSpPr>
        <p:spPr>
          <a:xfrm>
            <a:off x="2333739" y="760164"/>
            <a:ext cx="7524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i="0" dirty="0">
                <a:solidFill>
                  <a:srgbClr val="B38E5D"/>
                </a:solidFill>
                <a:effectLst/>
                <a:latin typeface="Poppins" panose="00000500000000000000" pitchFamily="2" charset="0"/>
              </a:rPr>
              <a:t>Módulo 6. Participación interinstitucional</a:t>
            </a:r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0A87D04-7E44-4E73-46E3-CCA9E4EF9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7880" y="1338282"/>
            <a:ext cx="9156240" cy="515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593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F47608E-FA59-49EA-8E27-6658D127D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86" y="448248"/>
            <a:ext cx="10598227" cy="596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5106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E97C3D6-542E-5B69-DE72-EC707519D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06" y="742440"/>
            <a:ext cx="11226188" cy="537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8072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4109ED7-8479-0170-A3DB-0539A0A24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31" y="561859"/>
            <a:ext cx="11193138" cy="629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424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352</Words>
  <Application>Microsoft Office PowerPoint</Application>
  <PresentationFormat>Panorámica</PresentationFormat>
  <Paragraphs>66</Paragraphs>
  <Slides>101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101</vt:i4>
      </vt:variant>
    </vt:vector>
  </HeadingPairs>
  <TitlesOfParts>
    <vt:vector size="106" baseType="lpstr">
      <vt:lpstr>Arial</vt:lpstr>
      <vt:lpstr>Calibri</vt:lpstr>
      <vt:lpstr>Calibri Light</vt:lpstr>
      <vt:lpstr>Poppins</vt:lpstr>
      <vt:lpstr>Tema de Office</vt:lpstr>
      <vt:lpstr>Curso de Ordenamiento Ecológico Participativo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Garibay</dc:creator>
  <cp:lastModifiedBy>Jose Garibay</cp:lastModifiedBy>
  <cp:revision>17</cp:revision>
  <dcterms:created xsi:type="dcterms:W3CDTF">2022-10-09T02:52:14Z</dcterms:created>
  <dcterms:modified xsi:type="dcterms:W3CDTF">2022-10-09T18:48:08Z</dcterms:modified>
</cp:coreProperties>
</file>